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1.pn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TextBox 5" id="5"/>
          <p:cNvSpPr txBox="true"/>
          <p:nvPr/>
        </p:nvSpPr>
        <p:spPr>
          <a:xfrm rot="0">
            <a:off x="1028700" y="4087350"/>
            <a:ext cx="11310231" cy="2629407"/>
          </a:xfrm>
          <a:prstGeom prst="rect">
            <a:avLst/>
          </a:prstGeom>
        </p:spPr>
        <p:txBody>
          <a:bodyPr anchor="t" rtlCol="false" tIns="0" lIns="0" bIns="0" rIns="0">
            <a:spAutoFit/>
          </a:bodyPr>
          <a:lstStyle/>
          <a:p>
            <a:pPr>
              <a:lnSpc>
                <a:spcPts val="10343"/>
              </a:lnSpc>
            </a:pPr>
            <a:r>
              <a:rPr lang="en-US" sz="7549">
                <a:solidFill>
                  <a:srgbClr val="B100E8"/>
                </a:solidFill>
                <a:latin typeface="Now Bold"/>
              </a:rPr>
              <a:t>SMART ATTENDENCE SYSTEM</a:t>
            </a:r>
          </a:p>
        </p:txBody>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11800240" y="3134465"/>
            <a:ext cx="4018070" cy="4018070"/>
            <a:chOff x="0" y="0"/>
            <a:chExt cx="14840029" cy="14840029"/>
          </a:xfrm>
        </p:grpSpPr>
        <p:sp>
          <p:nvSpPr>
            <p:cNvPr name="Freeform 9" id="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10" id="1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1" id="1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5616" t="0" r="-5616" b="0"/>
              </a:stretch>
            </a:blipFill>
          </p:spPr>
        </p:sp>
      </p:grpSp>
      <p:sp>
        <p:nvSpPr>
          <p:cNvPr name="Freeform 12" id="12"/>
          <p:cNvSpPr/>
          <p:nvPr/>
        </p:nvSpPr>
        <p:spPr>
          <a:xfrm flipH="false" flipV="false" rot="0">
            <a:off x="1674634" y="1969764"/>
            <a:ext cx="1173233" cy="1164700"/>
          </a:xfrm>
          <a:custGeom>
            <a:avLst/>
            <a:gdLst/>
            <a:ahLst/>
            <a:cxnLst/>
            <a:rect r="r" b="b" t="t" l="l"/>
            <a:pathLst>
              <a:path h="1164700" w="1173233">
                <a:moveTo>
                  <a:pt x="0" y="0"/>
                </a:moveTo>
                <a:lnTo>
                  <a:pt x="1173233" y="0"/>
                </a:lnTo>
                <a:lnTo>
                  <a:pt x="1173233" y="1164701"/>
                </a:lnTo>
                <a:lnTo>
                  <a:pt x="0" y="1164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4" id="4"/>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5" id="5"/>
          <p:cNvSpPr txBox="true"/>
          <p:nvPr/>
        </p:nvSpPr>
        <p:spPr>
          <a:xfrm rot="0">
            <a:off x="1711091" y="2548925"/>
            <a:ext cx="14865817" cy="4520546"/>
          </a:xfrm>
          <a:prstGeom prst="rect">
            <a:avLst/>
          </a:prstGeom>
        </p:spPr>
        <p:txBody>
          <a:bodyPr anchor="t" rtlCol="false" tIns="0" lIns="0" bIns="0" rIns="0">
            <a:spAutoFit/>
          </a:bodyPr>
          <a:lstStyle/>
          <a:p>
            <a:pPr>
              <a:lnSpc>
                <a:spcPts val="6670"/>
              </a:lnSpc>
              <a:spcBef>
                <a:spcPct val="0"/>
              </a:spcBef>
            </a:pPr>
            <a:r>
              <a:rPr lang="en-US" sz="5422">
                <a:solidFill>
                  <a:srgbClr val="048AFF"/>
                </a:solidFill>
                <a:latin typeface="DM Sans Bold Italics"/>
              </a:rPr>
              <a:t>Haar Cascade:</a:t>
            </a:r>
          </a:p>
          <a:p>
            <a:pPr marL="1024152" indent="-512076" lvl="1">
              <a:lnSpc>
                <a:spcPts val="5834"/>
              </a:lnSpc>
              <a:buFont typeface="Arial"/>
              <a:buChar char="•"/>
            </a:pPr>
            <a:r>
              <a:rPr lang="en-US" sz="4743">
                <a:solidFill>
                  <a:srgbClr val="FFFFFF"/>
                </a:solidFill>
                <a:latin typeface="DM Sans Italics"/>
              </a:rPr>
              <a:t>That can detect objects in images, irrespective of their scale in image andlocation.This algorithm is not so complex and can runin real-time.</a:t>
            </a:r>
          </a:p>
          <a:p>
            <a:pPr marL="1024152" indent="-512076" lvl="1">
              <a:lnSpc>
                <a:spcPts val="5834"/>
              </a:lnSpc>
              <a:buFont typeface="Arial"/>
              <a:buChar char="•"/>
            </a:pPr>
            <a:r>
              <a:rPr lang="en-US" sz="4743">
                <a:solidFill>
                  <a:srgbClr val="FFFFFF"/>
                </a:solidFill>
                <a:latin typeface="DM Sans Italics"/>
              </a:rPr>
              <a:t>We can train a harr-cascade detector to detect various faces.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57254" y="8926615"/>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5" id="5"/>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191375" y="1914391"/>
            <a:ext cx="14974313" cy="5883065"/>
          </a:xfrm>
          <a:prstGeom prst="rect">
            <a:avLst/>
          </a:prstGeom>
        </p:spPr>
        <p:txBody>
          <a:bodyPr anchor="t" rtlCol="false" tIns="0" lIns="0" bIns="0" rIns="0">
            <a:spAutoFit/>
          </a:bodyPr>
          <a:lstStyle/>
          <a:p>
            <a:pPr>
              <a:lnSpc>
                <a:spcPts val="8103"/>
              </a:lnSpc>
              <a:spcBef>
                <a:spcPct val="0"/>
              </a:spcBef>
            </a:pPr>
            <a:r>
              <a:rPr lang="en-US" sz="6588">
                <a:solidFill>
                  <a:srgbClr val="048AFF"/>
                </a:solidFill>
                <a:latin typeface="DM Sans Bold Italics"/>
              </a:rPr>
              <a:t>LBPH algorithm:</a:t>
            </a:r>
          </a:p>
          <a:p>
            <a:pPr marL="1120165" indent="-560082" lvl="1">
              <a:lnSpc>
                <a:spcPts val="6381"/>
              </a:lnSpc>
              <a:buFont typeface="Arial"/>
              <a:buChar char="•"/>
            </a:pPr>
            <a:r>
              <a:rPr lang="en-US" sz="5188">
                <a:solidFill>
                  <a:srgbClr val="FFFFFF"/>
                </a:solidFill>
                <a:latin typeface="DM Sans Italics"/>
              </a:rPr>
              <a:t>In this we use LBPH (Local Binary Pattern Histograms). Algorithm to detect faces.</a:t>
            </a:r>
          </a:p>
          <a:p>
            <a:pPr marL="1120165" indent="-560082" lvl="1">
              <a:lnSpc>
                <a:spcPts val="6381"/>
              </a:lnSpc>
              <a:buFont typeface="Arial"/>
              <a:buChar char="•"/>
            </a:pPr>
            <a:r>
              <a:rPr lang="en-US" sz="5188">
                <a:solidFill>
                  <a:srgbClr val="FFFFFF"/>
                </a:solidFill>
                <a:latin typeface="DM Sans Italics"/>
              </a:rPr>
              <a:t> It labels the pixels of an image by theresholding the neighborhood of each pixel and considers the results as a binary number.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77310" y="1663622"/>
            <a:ext cx="14545759" cy="5977354"/>
          </a:xfrm>
          <a:prstGeom prst="rect">
            <a:avLst/>
          </a:prstGeom>
        </p:spPr>
        <p:txBody>
          <a:bodyPr anchor="t" rtlCol="false" tIns="0" lIns="0" bIns="0" rIns="0">
            <a:spAutoFit/>
          </a:bodyPr>
          <a:lstStyle/>
          <a:p>
            <a:pPr>
              <a:lnSpc>
                <a:spcPts val="7312"/>
              </a:lnSpc>
            </a:pPr>
            <a:r>
              <a:rPr lang="en-US" sz="5008">
                <a:solidFill>
                  <a:srgbClr val="048AFF"/>
                </a:solidFill>
                <a:latin typeface="DM Sans Bold"/>
              </a:rPr>
              <a:t>Converting the project into GUI:</a:t>
            </a:r>
          </a:p>
          <a:p>
            <a:pPr marL="843854" indent="-421927" lvl="1">
              <a:lnSpc>
                <a:spcPts val="5706"/>
              </a:lnSpc>
              <a:buFont typeface="Arial"/>
              <a:buChar char="•"/>
            </a:pPr>
            <a:r>
              <a:rPr lang="en-US" sz="3908">
                <a:solidFill>
                  <a:srgbClr val="FFFFFF"/>
                </a:solidFill>
                <a:latin typeface="DM Sans"/>
              </a:rPr>
              <a:t>Why we convert the project into GUI means it is very important to convert any of our python projects in GUI because if we want to submit our project to our collegeor any other places it is very good to have our project in the GUI application.</a:t>
            </a:r>
          </a:p>
          <a:p>
            <a:pPr marL="843854" indent="-421927" lvl="1">
              <a:lnSpc>
                <a:spcPts val="5706"/>
              </a:lnSpc>
              <a:buFont typeface="Arial"/>
              <a:buChar char="•"/>
            </a:pPr>
            <a:r>
              <a:rPr lang="en-US" sz="3908">
                <a:solidFill>
                  <a:srgbClr val="FFFFFF"/>
                </a:solidFill>
                <a:latin typeface="DM Sans"/>
              </a:rPr>
              <a:t>It is because, we can perform every operation within the same window.</a:t>
            </a:r>
          </a:p>
        </p:txBody>
      </p:sp>
      <p:sp>
        <p:nvSpPr>
          <p:cNvPr name="Freeform 5" id="5"/>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1390770" y="1041650"/>
            <a:ext cx="13104510" cy="8089399"/>
          </a:xfrm>
          <a:prstGeom prst="rect">
            <a:avLst/>
          </a:prstGeom>
        </p:spPr>
        <p:txBody>
          <a:bodyPr anchor="t" rtlCol="false" tIns="0" lIns="0" bIns="0" rIns="0">
            <a:spAutoFit/>
          </a:bodyPr>
          <a:lstStyle/>
          <a:p>
            <a:pPr marL="1058155" indent="-529077" lvl="1">
              <a:lnSpc>
                <a:spcPts val="7155"/>
              </a:lnSpc>
              <a:buFont typeface="Arial"/>
              <a:buChar char="•"/>
            </a:pPr>
            <a:r>
              <a:rPr lang="en-US" sz="4901">
                <a:solidFill>
                  <a:srgbClr val="FFFFFF"/>
                </a:solidFill>
                <a:latin typeface="DM Sans"/>
              </a:rPr>
              <a:t>We don’t need to execute each cell of code again and again.</a:t>
            </a:r>
          </a:p>
          <a:p>
            <a:pPr marL="1058155" indent="-529077" lvl="1">
              <a:lnSpc>
                <a:spcPts val="7155"/>
              </a:lnSpc>
              <a:buFont typeface="Arial"/>
              <a:buChar char="•"/>
            </a:pPr>
            <a:r>
              <a:rPr lang="en-US" sz="4901">
                <a:solidFill>
                  <a:srgbClr val="FFFFFF"/>
                </a:solidFill>
                <a:latin typeface="DM Sans"/>
              </a:rPr>
              <a:t>tkinter is a module used to display the window.</a:t>
            </a:r>
          </a:p>
          <a:p>
            <a:pPr marL="1058155" indent="-529077" lvl="1">
              <a:lnSpc>
                <a:spcPts val="7155"/>
              </a:lnSpc>
              <a:buFont typeface="Arial"/>
              <a:buChar char="•"/>
            </a:pPr>
            <a:r>
              <a:rPr lang="en-US" sz="4901">
                <a:solidFill>
                  <a:srgbClr val="FFFFFF"/>
                </a:solidFill>
                <a:latin typeface="DM Sans"/>
              </a:rPr>
              <a:t>From tkinter we import message box.</a:t>
            </a:r>
          </a:p>
          <a:p>
            <a:pPr marL="1058155" indent="-529077" lvl="1">
              <a:lnSpc>
                <a:spcPts val="7155"/>
              </a:lnSpc>
              <a:buFont typeface="Arial"/>
              <a:buChar char="•"/>
            </a:pPr>
            <a:r>
              <a:rPr lang="en-US" sz="4901">
                <a:solidFill>
                  <a:srgbClr val="FFFFFF"/>
                </a:solidFill>
                <a:latin typeface="DM Sans"/>
              </a:rPr>
              <a:t>tk.button() function is used to create the button.</a:t>
            </a:r>
          </a:p>
          <a:p>
            <a:pPr marL="1058155" indent="-529077" lvl="1">
              <a:lnSpc>
                <a:spcPts val="7155"/>
              </a:lnSpc>
              <a:buFont typeface="Arial"/>
              <a:buChar char="•"/>
            </a:pPr>
            <a:r>
              <a:rPr lang="en-US" sz="4901">
                <a:solidFill>
                  <a:srgbClr val="FFFFFF"/>
                </a:solidFill>
                <a:latin typeface="DM Sans"/>
              </a:rPr>
              <a:t>tk.label() function is used to create a label.</a:t>
            </a:r>
          </a:p>
        </p:txBody>
      </p:sp>
      <p:sp>
        <p:nvSpPr>
          <p:cNvPr name="Freeform 4" id="4"/>
          <p:cNvSpPr/>
          <p:nvPr/>
        </p:nvSpPr>
        <p:spPr>
          <a:xfrm flipH="false" flipV="false" rot="0">
            <a:off x="15689196" y="7862327"/>
            <a:ext cx="2043947" cy="1977054"/>
          </a:xfrm>
          <a:custGeom>
            <a:avLst/>
            <a:gdLst/>
            <a:ahLst/>
            <a:cxnLst/>
            <a:rect r="r" b="b" t="t" l="l"/>
            <a:pathLst>
              <a:path h="1977054" w="2043947">
                <a:moveTo>
                  <a:pt x="0" y="0"/>
                </a:moveTo>
                <a:lnTo>
                  <a:pt x="2043947" y="0"/>
                </a:lnTo>
                <a:lnTo>
                  <a:pt x="2043947" y="1977054"/>
                </a:lnTo>
                <a:lnTo>
                  <a:pt x="0" y="1977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87943" y="-5076387"/>
            <a:ext cx="8192247" cy="8182007"/>
          </a:xfrm>
          <a:custGeom>
            <a:avLst/>
            <a:gdLst/>
            <a:ahLst/>
            <a:cxnLst/>
            <a:rect r="r" b="b" t="t" l="l"/>
            <a:pathLst>
              <a:path h="8182007" w="8192247">
                <a:moveTo>
                  <a:pt x="0" y="0"/>
                </a:moveTo>
                <a:lnTo>
                  <a:pt x="8192247" y="0"/>
                </a:lnTo>
                <a:lnTo>
                  <a:pt x="8192247" y="8182007"/>
                </a:lnTo>
                <a:lnTo>
                  <a:pt x="0" y="8182007"/>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4" id="4"/>
          <p:cNvSpPr/>
          <p:nvPr/>
        </p:nvSpPr>
        <p:spPr>
          <a:xfrm flipH="false" flipV="false" rot="1973881">
            <a:off x="-666963" y="-1693543"/>
            <a:ext cx="3391326" cy="3387087"/>
          </a:xfrm>
          <a:custGeom>
            <a:avLst/>
            <a:gdLst/>
            <a:ahLst/>
            <a:cxnLst/>
            <a:rect r="r" b="b" t="t" l="l"/>
            <a:pathLst>
              <a:path h="3387087" w="3391326">
                <a:moveTo>
                  <a:pt x="0" y="0"/>
                </a:moveTo>
                <a:lnTo>
                  <a:pt x="3391326" y="0"/>
                </a:lnTo>
                <a:lnTo>
                  <a:pt x="3391326" y="3387086"/>
                </a:lnTo>
                <a:lnTo>
                  <a:pt x="0" y="3387086"/>
                </a:lnTo>
                <a:lnTo>
                  <a:pt x="0" y="0"/>
                </a:lnTo>
                <a:close/>
              </a:path>
            </a:pathLst>
          </a:custGeom>
          <a:blipFill>
            <a:blip r:embed="rId3"/>
            <a:stretch>
              <a:fillRect l="0" t="0" r="0" b="0"/>
            </a:stretch>
          </a:blipFill>
        </p:spPr>
      </p:sp>
      <p:sp>
        <p:nvSpPr>
          <p:cNvPr name="TextBox 5" id="5"/>
          <p:cNvSpPr txBox="true"/>
          <p:nvPr/>
        </p:nvSpPr>
        <p:spPr>
          <a:xfrm rot="0">
            <a:off x="2431210" y="1423323"/>
            <a:ext cx="13456583" cy="7014748"/>
          </a:xfrm>
          <a:prstGeom prst="rect">
            <a:avLst/>
          </a:prstGeom>
        </p:spPr>
        <p:txBody>
          <a:bodyPr anchor="t" rtlCol="false" tIns="0" lIns="0" bIns="0" rIns="0">
            <a:spAutoFit/>
          </a:bodyPr>
          <a:lstStyle/>
          <a:p>
            <a:pPr marL="1029926" indent="-514963" lvl="1">
              <a:lnSpc>
                <a:spcPts val="6964"/>
              </a:lnSpc>
              <a:buFont typeface="Arial"/>
              <a:buChar char="•"/>
            </a:pPr>
            <a:r>
              <a:rPr lang="en-US" sz="4770">
                <a:solidFill>
                  <a:srgbClr val="FFFFFF"/>
                </a:solidFill>
                <a:latin typeface="DM Sans"/>
              </a:rPr>
              <a:t>window.geometry() function is used to represent the size of the window.</a:t>
            </a:r>
          </a:p>
          <a:p>
            <a:pPr marL="1029926" indent="-514963" lvl="1">
              <a:lnSpc>
                <a:spcPts val="6964"/>
              </a:lnSpc>
              <a:buFont typeface="Arial"/>
              <a:buChar char="•"/>
            </a:pPr>
            <a:r>
              <a:rPr lang="en-US" sz="4770">
                <a:solidFill>
                  <a:srgbClr val="FFFFFF"/>
                </a:solidFill>
                <a:latin typeface="DM Sans"/>
              </a:rPr>
              <a:t>window.title() function is used to represent the title.</a:t>
            </a:r>
          </a:p>
          <a:p>
            <a:pPr marL="1029926" indent="-514963" lvl="1">
              <a:lnSpc>
                <a:spcPts val="6964"/>
              </a:lnSpc>
              <a:buFont typeface="Arial"/>
              <a:buChar char="•"/>
            </a:pPr>
            <a:r>
              <a:rPr lang="en-US" sz="4770">
                <a:solidFill>
                  <a:srgbClr val="FFFFFF"/>
                </a:solidFill>
                <a:latin typeface="DM Sans"/>
              </a:rPr>
              <a:t>tk.Entry() function is used to create the text area to enter details.</a:t>
            </a:r>
          </a:p>
          <a:p>
            <a:pPr marL="1029926" indent="-514963" lvl="1">
              <a:lnSpc>
                <a:spcPts val="6964"/>
              </a:lnSpc>
              <a:buFont typeface="Arial"/>
              <a:buChar char="•"/>
            </a:pPr>
            <a:r>
              <a:rPr lang="en-US" sz="4770">
                <a:solidFill>
                  <a:srgbClr val="FFFFFF"/>
                </a:solidFill>
                <a:latin typeface="DM Sans"/>
              </a:rPr>
              <a:t>Window.mainloop() function tells python to run the tkinter event loop.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8" id="8"/>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0" id="10"/>
          <p:cNvSpPr/>
          <p:nvPr/>
        </p:nvSpPr>
        <p:spPr>
          <a:xfrm flipH="false" flipV="false" rot="0">
            <a:off x="4805814" y="208075"/>
            <a:ext cx="8343883" cy="9688867"/>
          </a:xfrm>
          <a:custGeom>
            <a:avLst/>
            <a:gdLst/>
            <a:ahLst/>
            <a:cxnLst/>
            <a:rect r="r" b="b" t="t" l="l"/>
            <a:pathLst>
              <a:path h="9688867" w="8343883">
                <a:moveTo>
                  <a:pt x="0" y="0"/>
                </a:moveTo>
                <a:lnTo>
                  <a:pt x="8343883" y="0"/>
                </a:lnTo>
                <a:lnTo>
                  <a:pt x="8343883" y="9688867"/>
                </a:lnTo>
                <a:lnTo>
                  <a:pt x="0" y="9688867"/>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6619469" y="8547678"/>
            <a:ext cx="1469330" cy="1421243"/>
          </a:xfrm>
          <a:custGeom>
            <a:avLst/>
            <a:gdLst/>
            <a:ahLst/>
            <a:cxnLst/>
            <a:rect r="r" b="b" t="t" l="l"/>
            <a:pathLst>
              <a:path h="1421243" w="1469330">
                <a:moveTo>
                  <a:pt x="0" y="0"/>
                </a:moveTo>
                <a:lnTo>
                  <a:pt x="1469330" y="0"/>
                </a:lnTo>
                <a:lnTo>
                  <a:pt x="1469330" y="1421244"/>
                </a:lnTo>
                <a:lnTo>
                  <a:pt x="0" y="142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61998" y="1867708"/>
            <a:ext cx="14427131" cy="6352527"/>
          </a:xfrm>
          <a:prstGeom prst="rect">
            <a:avLst/>
          </a:prstGeom>
        </p:spPr>
        <p:txBody>
          <a:bodyPr anchor="t" rtlCol="false" tIns="0" lIns="0" bIns="0" rIns="0">
            <a:spAutoFit/>
          </a:bodyPr>
          <a:lstStyle/>
          <a:p>
            <a:pPr algn="just">
              <a:lnSpc>
                <a:spcPts val="10296"/>
              </a:lnSpc>
            </a:pPr>
            <a:r>
              <a:rPr lang="en-US" sz="7052">
                <a:solidFill>
                  <a:srgbClr val="048AFF"/>
                </a:solidFill>
                <a:latin typeface="DM Sans Bold Italics"/>
              </a:rPr>
              <a:t>Connect to database:</a:t>
            </a:r>
          </a:p>
          <a:p>
            <a:pPr algn="just" marL="985850" indent="-492925" lvl="1">
              <a:lnSpc>
                <a:spcPts val="6666"/>
              </a:lnSpc>
              <a:buFont typeface="Arial"/>
              <a:buChar char="•"/>
            </a:pPr>
            <a:r>
              <a:rPr lang="en-US" sz="4566">
                <a:solidFill>
                  <a:srgbClr val="FFFFFF"/>
                </a:solidFill>
                <a:latin typeface="DM Sans Italics"/>
              </a:rPr>
              <a:t>Here we store the details of the persons by using the database.</a:t>
            </a:r>
          </a:p>
          <a:p>
            <a:pPr algn="just" marL="985850" indent="-492925" lvl="1">
              <a:lnSpc>
                <a:spcPts val="6666"/>
              </a:lnSpc>
              <a:buFont typeface="Arial"/>
              <a:buChar char="•"/>
            </a:pPr>
            <a:r>
              <a:rPr lang="en-US" sz="4566">
                <a:solidFill>
                  <a:srgbClr val="FFFFFF"/>
                </a:solidFill>
                <a:latin typeface="DM Sans Italics"/>
              </a:rPr>
              <a:t>For this we import the module MYSQL.CONNECTOR by using this we connect to database.</a:t>
            </a:r>
          </a:p>
          <a:p>
            <a:pPr algn="just" marL="985850" indent="-492925" lvl="1">
              <a:lnSpc>
                <a:spcPts val="6666"/>
              </a:lnSpc>
              <a:buFont typeface="Arial"/>
              <a:buChar char="•"/>
            </a:pPr>
            <a:r>
              <a:rPr lang="en-US" sz="4566">
                <a:solidFill>
                  <a:srgbClr val="FFFFFF"/>
                </a:solidFill>
                <a:latin typeface="DM Sans Italics"/>
              </a:rPr>
              <a:t>The name of the database is Authorized_user.</a:t>
            </a:r>
          </a:p>
        </p:txBody>
      </p:sp>
      <p:sp>
        <p:nvSpPr>
          <p:cNvPr name="Freeform 5" id="5"/>
          <p:cNvSpPr/>
          <p:nvPr/>
        </p:nvSpPr>
        <p:spPr>
          <a:xfrm flipH="false" flipV="false" rot="0">
            <a:off x="16350123" y="-3201854"/>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14792965" y="9006125"/>
            <a:ext cx="4010261" cy="4005248"/>
          </a:xfrm>
          <a:custGeom>
            <a:avLst/>
            <a:gdLst/>
            <a:ahLst/>
            <a:cxnLst/>
            <a:rect r="r" b="b" t="t" l="l"/>
            <a:pathLst>
              <a:path h="4005248" w="4010261">
                <a:moveTo>
                  <a:pt x="0" y="0"/>
                </a:moveTo>
                <a:lnTo>
                  <a:pt x="4010260" y="0"/>
                </a:lnTo>
                <a:lnTo>
                  <a:pt x="4010260" y="4005248"/>
                </a:lnTo>
                <a:lnTo>
                  <a:pt x="0" y="4005248"/>
                </a:lnTo>
                <a:lnTo>
                  <a:pt x="0" y="0"/>
                </a:lnTo>
                <a:close/>
              </a:path>
            </a:pathLst>
          </a:custGeom>
          <a:blipFill>
            <a:blip r:embed="rId3"/>
            <a:stretch>
              <a:fillRect l="0" t="0" r="0" b="0"/>
            </a:stretch>
          </a:blipFill>
        </p:spPr>
      </p:sp>
      <p:sp>
        <p:nvSpPr>
          <p:cNvPr name="TextBox 5" id="5"/>
          <p:cNvSpPr txBox="true"/>
          <p:nvPr/>
        </p:nvSpPr>
        <p:spPr>
          <a:xfrm rot="0">
            <a:off x="2398968" y="1162242"/>
            <a:ext cx="13427593" cy="7097992"/>
          </a:xfrm>
          <a:prstGeom prst="rect">
            <a:avLst/>
          </a:prstGeom>
        </p:spPr>
        <p:txBody>
          <a:bodyPr anchor="t" rtlCol="false" tIns="0" lIns="0" bIns="0" rIns="0">
            <a:spAutoFit/>
          </a:bodyPr>
          <a:lstStyle/>
          <a:p>
            <a:pPr marL="1057392" indent="-528696" lvl="1">
              <a:lnSpc>
                <a:spcPts val="7150"/>
              </a:lnSpc>
              <a:buFont typeface="Arial"/>
              <a:buChar char="•"/>
            </a:pPr>
            <a:r>
              <a:rPr lang="en-US" sz="4897">
                <a:solidFill>
                  <a:srgbClr val="FFFFFF"/>
                </a:solidFill>
                <a:latin typeface="DM Sans"/>
              </a:rPr>
              <a:t>The table name we use in this database is my_table.</a:t>
            </a:r>
          </a:p>
          <a:p>
            <a:pPr marL="1057392" indent="-528696" lvl="1">
              <a:lnSpc>
                <a:spcPts val="7150"/>
              </a:lnSpc>
              <a:buFont typeface="Arial"/>
              <a:buChar char="•"/>
            </a:pPr>
            <a:r>
              <a:rPr lang="en-US" sz="4897">
                <a:solidFill>
                  <a:srgbClr val="FFFFFF"/>
                </a:solidFill>
                <a:latin typeface="DM Sans"/>
              </a:rPr>
              <a:t>We use the cusor() function to allow python to execute sql commands in a database session.</a:t>
            </a:r>
          </a:p>
          <a:p>
            <a:pPr marL="1057392" indent="-528696" lvl="1">
              <a:lnSpc>
                <a:spcPts val="7150"/>
              </a:lnSpc>
              <a:buFont typeface="Arial"/>
              <a:buChar char="•"/>
            </a:pPr>
            <a:r>
              <a:rPr lang="en-US" sz="4897">
                <a:solidFill>
                  <a:srgbClr val="FFFFFF"/>
                </a:solidFill>
                <a:latin typeface="DM Sans"/>
              </a:rPr>
              <a:t>We use Fetchall() method to retrieves all the rows in the result set of a query returns them listof tuples.</a:t>
            </a:r>
          </a:p>
        </p:txBody>
      </p:sp>
      <p:sp>
        <p:nvSpPr>
          <p:cNvPr name="Freeform 6" id="6"/>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5237717"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3567097">
            <a:off x="-1385063" y="8182719"/>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8" id="8"/>
          <p:cNvSpPr/>
          <p:nvPr/>
        </p:nvSpPr>
        <p:spPr>
          <a:xfrm flipH="false" flipV="false" rot="0">
            <a:off x="16179891" y="8338384"/>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67097">
            <a:off x="-1385063" y="-326048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Freeform 10" id="10"/>
          <p:cNvSpPr/>
          <p:nvPr/>
        </p:nvSpPr>
        <p:spPr>
          <a:xfrm flipH="false" flipV="false" rot="0">
            <a:off x="3853757" y="678596"/>
            <a:ext cx="11251128" cy="8579704"/>
          </a:xfrm>
          <a:custGeom>
            <a:avLst/>
            <a:gdLst/>
            <a:ahLst/>
            <a:cxnLst/>
            <a:rect r="r" b="b" t="t" l="l"/>
            <a:pathLst>
              <a:path h="8579704" w="11251128">
                <a:moveTo>
                  <a:pt x="0" y="0"/>
                </a:moveTo>
                <a:lnTo>
                  <a:pt x="11251128" y="0"/>
                </a:lnTo>
                <a:lnTo>
                  <a:pt x="11251128" y="8579704"/>
                </a:lnTo>
                <a:lnTo>
                  <a:pt x="0" y="8579704"/>
                </a:lnTo>
                <a:lnTo>
                  <a:pt x="0" y="0"/>
                </a:lnTo>
                <a:close/>
              </a:path>
            </a:pathLst>
          </a:custGeom>
          <a:blipFill>
            <a:blip r:embed="rId7"/>
            <a:stretch>
              <a:fillRect l="0" t="0" r="-288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4053798" y="-6301853"/>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Freeform 4" id="4"/>
          <p:cNvSpPr/>
          <p:nvPr/>
        </p:nvSpPr>
        <p:spPr>
          <a:xfrm flipH="false" flipV="false" rot="0">
            <a:off x="16235594" y="8547678"/>
            <a:ext cx="1469330" cy="1421243"/>
          </a:xfrm>
          <a:custGeom>
            <a:avLst/>
            <a:gdLst/>
            <a:ahLst/>
            <a:cxnLst/>
            <a:rect r="r" b="b" t="t" l="l"/>
            <a:pathLst>
              <a:path h="1421243" w="1469330">
                <a:moveTo>
                  <a:pt x="0" y="0"/>
                </a:moveTo>
                <a:lnTo>
                  <a:pt x="1469330" y="0"/>
                </a:lnTo>
                <a:lnTo>
                  <a:pt x="1469330" y="1421244"/>
                </a:lnTo>
                <a:lnTo>
                  <a:pt x="0" y="1421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720290" y="7315263"/>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6" id="6"/>
          <p:cNvSpPr txBox="true"/>
          <p:nvPr/>
        </p:nvSpPr>
        <p:spPr>
          <a:xfrm rot="0">
            <a:off x="2979401" y="1485174"/>
            <a:ext cx="12764906" cy="7183302"/>
          </a:xfrm>
          <a:prstGeom prst="rect">
            <a:avLst/>
          </a:prstGeom>
        </p:spPr>
        <p:txBody>
          <a:bodyPr anchor="t" rtlCol="false" tIns="0" lIns="0" bIns="0" rIns="0">
            <a:spAutoFit/>
          </a:bodyPr>
          <a:lstStyle/>
          <a:p>
            <a:pPr>
              <a:lnSpc>
                <a:spcPts val="8246"/>
              </a:lnSpc>
            </a:pPr>
            <a:r>
              <a:rPr lang="en-US" sz="5648">
                <a:solidFill>
                  <a:srgbClr val="048AFF"/>
                </a:solidFill>
                <a:latin typeface="DM Sans Bold"/>
              </a:rPr>
              <a:t>Convering the project into .exe file (app):</a:t>
            </a:r>
          </a:p>
          <a:p>
            <a:pPr marL="1003576" indent="-501788" lvl="1">
              <a:lnSpc>
                <a:spcPts val="6786"/>
              </a:lnSpc>
              <a:buFont typeface="Arial"/>
              <a:buChar char="•"/>
            </a:pPr>
            <a:r>
              <a:rPr lang="en-US" sz="4648">
                <a:solidFill>
                  <a:srgbClr val="FFFFFF"/>
                </a:solidFill>
                <a:latin typeface="DM Sans"/>
              </a:rPr>
              <a:t>First we install pyinstaller.</a:t>
            </a:r>
          </a:p>
          <a:p>
            <a:pPr marL="1003576" indent="-501788" lvl="1">
              <a:lnSpc>
                <a:spcPts val="6786"/>
              </a:lnSpc>
              <a:buFont typeface="Arial"/>
              <a:buChar char="•"/>
            </a:pPr>
            <a:r>
              <a:rPr lang="en-US" sz="4648">
                <a:solidFill>
                  <a:srgbClr val="FFFFFF"/>
                </a:solidFill>
                <a:latin typeface="DM Sans"/>
              </a:rPr>
              <a:t>Next we </a:t>
            </a:r>
            <a:r>
              <a:rPr lang="en-US" sz="4648">
                <a:solidFill>
                  <a:srgbClr val="FFFFFF"/>
                </a:solidFill>
                <a:latin typeface="DM Sans"/>
              </a:rPr>
              <a:t>run </a:t>
            </a:r>
            <a:r>
              <a:rPr lang="en-US" sz="4648">
                <a:solidFill>
                  <a:srgbClr val="FFFFFF"/>
                </a:solidFill>
                <a:latin typeface="DM Sans"/>
              </a:rPr>
              <a:t>the command “  pyinstaller      –onefile      -w GUI_Face_Recognition.py ”</a:t>
            </a:r>
          </a:p>
          <a:p>
            <a:pPr marL="1003576" indent="-501788" lvl="1">
              <a:lnSpc>
                <a:spcPts val="6786"/>
              </a:lnSpc>
              <a:buFont typeface="Arial"/>
              <a:buChar char="•"/>
            </a:pPr>
            <a:r>
              <a:rPr lang="en-US" sz="4648">
                <a:solidFill>
                  <a:srgbClr val="FFFFFF"/>
                </a:solidFill>
                <a:latin typeface="DM Sans"/>
              </a:rPr>
              <a:t>By this command we convert GUI_Face_Recognition.py into .exe file </a:t>
            </a:r>
            <a:r>
              <a:rPr lang="en-US" sz="4648">
                <a:solidFill>
                  <a:srgbClr val="FFFFFF"/>
                </a:solidFill>
                <a:latin typeface="DM Sans"/>
              </a:rPr>
              <a:t>(app).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223819">
            <a:off x="-6327609" y="6287637"/>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sp>
        <p:nvSpPr>
          <p:cNvPr name="Freeform 4" id="4"/>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6017180" y="-1431186"/>
            <a:ext cx="3656258" cy="3656258"/>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8" id="8"/>
          <p:cNvSpPr/>
          <p:nvPr/>
        </p:nvSpPr>
        <p:spPr>
          <a:xfrm flipH="false" flipV="false" rot="0">
            <a:off x="2008855" y="813590"/>
            <a:ext cx="13123504" cy="6894966"/>
          </a:xfrm>
          <a:custGeom>
            <a:avLst/>
            <a:gdLst/>
            <a:ahLst/>
            <a:cxnLst/>
            <a:rect r="r" b="b" t="t" l="l"/>
            <a:pathLst>
              <a:path h="6894966" w="13123504">
                <a:moveTo>
                  <a:pt x="0" y="0"/>
                </a:moveTo>
                <a:lnTo>
                  <a:pt x="13123503" y="0"/>
                </a:lnTo>
                <a:lnTo>
                  <a:pt x="13123503" y="6894966"/>
                </a:lnTo>
                <a:lnTo>
                  <a:pt x="0" y="6894966"/>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6266569" y="8343336"/>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20415" y="8343336"/>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5" id="5"/>
          <p:cNvSpPr/>
          <p:nvPr/>
        </p:nvSpPr>
        <p:spPr>
          <a:xfrm flipH="false" flipV="false" rot="0">
            <a:off x="15904499" y="-2867636"/>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5"/>
            <a:stretch>
              <a:fillRect l="0" t="0" r="0" b="0"/>
            </a:stretch>
          </a:blipFill>
        </p:spPr>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6190" y="1886838"/>
            <a:ext cx="14738309" cy="6513324"/>
          </a:xfrm>
          <a:custGeom>
            <a:avLst/>
            <a:gdLst/>
            <a:ahLst/>
            <a:cxnLst/>
            <a:rect r="r" b="b" t="t" l="l"/>
            <a:pathLst>
              <a:path h="6513324" w="14738309">
                <a:moveTo>
                  <a:pt x="0" y="0"/>
                </a:moveTo>
                <a:lnTo>
                  <a:pt x="14738309" y="0"/>
                </a:lnTo>
                <a:lnTo>
                  <a:pt x="14738309" y="6513324"/>
                </a:lnTo>
                <a:lnTo>
                  <a:pt x="0" y="6513324"/>
                </a:lnTo>
                <a:lnTo>
                  <a:pt x="0" y="0"/>
                </a:lnTo>
                <a:close/>
              </a:path>
            </a:pathLst>
          </a:custGeom>
          <a:blipFill>
            <a:blip r:embed="rId8"/>
            <a:stretch>
              <a:fillRect l="0" t="-2044" r="0" b="-2044"/>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567097">
            <a:off x="14624984" y="-263516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2878546" y="3596887"/>
            <a:ext cx="2878546" cy="2878546"/>
            <a:chOff x="0" y="0"/>
            <a:chExt cx="6350000" cy="6350000"/>
          </a:xfrm>
        </p:grpSpPr>
        <p:sp>
          <p:nvSpPr>
            <p:cNvPr name="Freeform 5" id="5"/>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6" id="6"/>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Freeform 7" id="7"/>
          <p:cNvSpPr/>
          <p:nvPr/>
        </p:nvSpPr>
        <p:spPr>
          <a:xfrm flipH="false" flipV="false" rot="3567097">
            <a:off x="-967133" y="7873757"/>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8" id="8"/>
          <p:cNvSpPr txBox="true"/>
          <p:nvPr/>
        </p:nvSpPr>
        <p:spPr>
          <a:xfrm rot="0">
            <a:off x="4406629" y="2042850"/>
            <a:ext cx="9474742"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Conclusion</a:t>
            </a:r>
          </a:p>
        </p:txBody>
      </p:sp>
      <p:sp>
        <p:nvSpPr>
          <p:cNvPr name="Freeform 9" id="9"/>
          <p:cNvSpPr/>
          <p:nvPr/>
        </p:nvSpPr>
        <p:spPr>
          <a:xfrm flipH="false" flipV="false" rot="0">
            <a:off x="15789970" y="7837057"/>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67097">
            <a:off x="-1385063" y="-3257626"/>
            <a:ext cx="5268632" cy="5150088"/>
          </a:xfrm>
          <a:custGeom>
            <a:avLst/>
            <a:gdLst/>
            <a:ahLst/>
            <a:cxnLst/>
            <a:rect r="r" b="b" t="t" l="l"/>
            <a:pathLst>
              <a:path h="5150088" w="5268632">
                <a:moveTo>
                  <a:pt x="0" y="0"/>
                </a:moveTo>
                <a:lnTo>
                  <a:pt x="5268632" y="0"/>
                </a:lnTo>
                <a:lnTo>
                  <a:pt x="5268632" y="5150088"/>
                </a:lnTo>
                <a:lnTo>
                  <a:pt x="0" y="5150088"/>
                </a:lnTo>
                <a:lnTo>
                  <a:pt x="0" y="0"/>
                </a:lnTo>
                <a:close/>
              </a:path>
            </a:pathLst>
          </a:custGeom>
          <a:blipFill>
            <a:blip r:embed="rId3"/>
            <a:stretch>
              <a:fillRect l="0" t="0" r="0" b="0"/>
            </a:stretch>
          </a:blipFill>
        </p:spPr>
      </p:sp>
      <p:sp>
        <p:nvSpPr>
          <p:cNvPr name="TextBox 11" id="11"/>
          <p:cNvSpPr txBox="true"/>
          <p:nvPr/>
        </p:nvSpPr>
        <p:spPr>
          <a:xfrm rot="0">
            <a:off x="3214597" y="3507833"/>
            <a:ext cx="13087226" cy="3706137"/>
          </a:xfrm>
          <a:prstGeom prst="rect">
            <a:avLst/>
          </a:prstGeom>
        </p:spPr>
        <p:txBody>
          <a:bodyPr anchor="t" rtlCol="false" tIns="0" lIns="0" bIns="0" rIns="0">
            <a:spAutoFit/>
          </a:bodyPr>
          <a:lstStyle/>
          <a:p>
            <a:pPr>
              <a:lnSpc>
                <a:spcPts val="5855"/>
              </a:lnSpc>
              <a:spcBef>
                <a:spcPct val="0"/>
              </a:spcBef>
            </a:pPr>
            <a:r>
              <a:rPr lang="en-US" sz="4760">
                <a:solidFill>
                  <a:srgbClr val="FFFFFF"/>
                </a:solidFill>
                <a:latin typeface="DM Sans Italics"/>
              </a:rPr>
              <a:t>Finally we create the face recognition app which is used to generate dataset, train classifer and detect the faces. It is used to recognize the faces of the people which are trained in the dataset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9627227" y="5601434"/>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4010882" y="-6611988"/>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174944" y="4375039"/>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sp>
        <p:nvSpPr>
          <p:cNvPr name="Freeform 4" id="4"/>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5" id="5"/>
          <p:cNvSpPr txBox="true"/>
          <p:nvPr/>
        </p:nvSpPr>
        <p:spPr>
          <a:xfrm rot="0">
            <a:off x="1456449" y="2542216"/>
            <a:ext cx="15375102" cy="4674965"/>
          </a:xfrm>
          <a:prstGeom prst="rect">
            <a:avLst/>
          </a:prstGeom>
        </p:spPr>
        <p:txBody>
          <a:bodyPr anchor="t" rtlCol="false" tIns="0" lIns="0" bIns="0" rIns="0">
            <a:spAutoFit/>
          </a:bodyPr>
          <a:lstStyle/>
          <a:p>
            <a:pPr algn="ctr">
              <a:lnSpc>
                <a:spcPts val="8025"/>
              </a:lnSpc>
            </a:pPr>
            <a:r>
              <a:rPr lang="en-US" sz="5497">
                <a:solidFill>
                  <a:srgbClr val="048AFF"/>
                </a:solidFill>
                <a:latin typeface="DM Sans Bold Italics"/>
              </a:rPr>
              <a:t>Generate dataset</a:t>
            </a:r>
          </a:p>
          <a:p>
            <a:pPr marL="1078880" indent="-539440" lvl="1">
              <a:lnSpc>
                <a:spcPts val="7295"/>
              </a:lnSpc>
              <a:buFont typeface="Arial"/>
              <a:buChar char="•"/>
            </a:pPr>
            <a:r>
              <a:rPr lang="en-US" sz="4997">
                <a:solidFill>
                  <a:srgbClr val="048AFF"/>
                </a:solidFill>
                <a:latin typeface="DM Sans Bold Italics"/>
              </a:rPr>
              <a:t>Cascading classifier</a:t>
            </a:r>
            <a:r>
              <a:rPr lang="en-US" sz="4997">
                <a:solidFill>
                  <a:srgbClr val="FFFFFF"/>
                </a:solidFill>
                <a:latin typeface="DM Sans Italics"/>
              </a:rPr>
              <a:t>: While we are collecting open cv python our classifier is automatically installed, so we use that.</a:t>
            </a:r>
          </a:p>
          <a:p>
            <a:pPr>
              <a:lnSpc>
                <a:spcPts val="7295"/>
              </a:lnSpc>
            </a:pPr>
          </a:p>
        </p:txBody>
      </p:sp>
      <p:sp>
        <p:nvSpPr>
          <p:cNvPr name="Freeform 6" id="6"/>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14363652" y="-6225785"/>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6524635" y="8547678"/>
            <a:ext cx="1469330" cy="1421243"/>
          </a:xfrm>
          <a:custGeom>
            <a:avLst/>
            <a:gdLst/>
            <a:ahLst/>
            <a:cxnLst/>
            <a:rect r="r" b="b" t="t" l="l"/>
            <a:pathLst>
              <a:path h="1421243" w="1469330">
                <a:moveTo>
                  <a:pt x="0" y="0"/>
                </a:moveTo>
                <a:lnTo>
                  <a:pt x="1469330" y="0"/>
                </a:lnTo>
                <a:lnTo>
                  <a:pt x="1469330" y="1421244"/>
                </a:lnTo>
                <a:lnTo>
                  <a:pt x="0" y="1421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70612" y="2268568"/>
            <a:ext cx="13334952" cy="5421813"/>
          </a:xfrm>
          <a:prstGeom prst="rect">
            <a:avLst/>
          </a:prstGeom>
        </p:spPr>
        <p:txBody>
          <a:bodyPr anchor="t" rtlCol="false" tIns="0" lIns="0" bIns="0" rIns="0">
            <a:spAutoFit/>
          </a:bodyPr>
          <a:lstStyle/>
          <a:p>
            <a:pPr>
              <a:lnSpc>
                <a:spcPts val="8029"/>
              </a:lnSpc>
            </a:pPr>
            <a:r>
              <a:rPr lang="en-US" sz="5499">
                <a:solidFill>
                  <a:srgbClr val="048AFF"/>
                </a:solidFill>
                <a:latin typeface="DM Sans Bold Italics"/>
              </a:rPr>
              <a:t>Path in face-classifier:</a:t>
            </a:r>
          </a:p>
          <a:p>
            <a:pPr marL="1092048" indent="-546024" lvl="1">
              <a:lnSpc>
                <a:spcPts val="7384"/>
              </a:lnSpc>
              <a:buFont typeface="Arial"/>
              <a:buChar char="•"/>
            </a:pPr>
            <a:r>
              <a:rPr lang="en-US" sz="5058">
                <a:solidFill>
                  <a:srgbClr val="048AFF"/>
                </a:solidFill>
                <a:latin typeface="DM Sans Bold Italics"/>
              </a:rPr>
              <a:t>grey scale image:</a:t>
            </a:r>
            <a:r>
              <a:rPr lang="en-US" sz="5058">
                <a:solidFill>
                  <a:srgbClr val="FFFFFF"/>
                </a:solidFill>
                <a:latin typeface="DM Sans Italics"/>
              </a:rPr>
              <a:t> black and white image</a:t>
            </a:r>
          </a:p>
          <a:p>
            <a:pPr marL="1027280" indent="-513640" lvl="1">
              <a:lnSpc>
                <a:spcPts val="6946"/>
              </a:lnSpc>
              <a:buFont typeface="Arial"/>
              <a:buChar char="•"/>
            </a:pPr>
            <a:r>
              <a:rPr lang="en-US" sz="4758">
                <a:solidFill>
                  <a:srgbClr val="FFFFFF"/>
                </a:solidFill>
                <a:latin typeface="DM Sans Italics"/>
              </a:rPr>
              <a:t> 0 meansgoing to the use the camera from laptop webcame.</a:t>
            </a:r>
          </a:p>
          <a:p>
            <a:pPr marL="1027280" indent="-513640" lvl="1">
              <a:lnSpc>
                <a:spcPts val="6946"/>
              </a:lnSpc>
              <a:buFont typeface="Arial"/>
              <a:buChar char="•"/>
            </a:pPr>
            <a:r>
              <a:rPr lang="en-US" sz="4758">
                <a:solidFill>
                  <a:srgbClr val="FFFFFF"/>
                </a:solidFill>
                <a:latin typeface="DM Sans Italics"/>
              </a:rPr>
              <a:t> Id=1 means id of 1st authorized person</a:t>
            </a:r>
          </a:p>
          <a:p>
            <a:pPr>
              <a:lnSpc>
                <a:spcPts val="694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493846" y="2193370"/>
            <a:ext cx="15765454" cy="6426228"/>
          </a:xfrm>
          <a:prstGeom prst="rect">
            <a:avLst/>
          </a:prstGeom>
        </p:spPr>
        <p:txBody>
          <a:bodyPr anchor="t" rtlCol="false" tIns="0" lIns="0" bIns="0" rIns="0">
            <a:spAutoFit/>
          </a:bodyPr>
          <a:lstStyle/>
          <a:p>
            <a:pPr marL="1079314" indent="-539657" lvl="1">
              <a:lnSpc>
                <a:spcPts val="7298"/>
              </a:lnSpc>
              <a:buFont typeface="Arial"/>
              <a:buChar char="•"/>
            </a:pPr>
            <a:r>
              <a:rPr lang="en-US" sz="4999">
                <a:solidFill>
                  <a:srgbClr val="FFFFFF"/>
                </a:solidFill>
                <a:latin typeface="DM Sans Italics"/>
              </a:rPr>
              <a:t>l3 means ascii value of enter key-&gt; It will go outside of loop [ESC]</a:t>
            </a:r>
          </a:p>
          <a:p>
            <a:pPr algn="ctr">
              <a:lnSpc>
                <a:spcPts val="7298"/>
              </a:lnSpc>
            </a:pPr>
            <a:r>
              <a:rPr lang="en-US" sz="4999">
                <a:solidFill>
                  <a:srgbClr val="FFFFFF"/>
                </a:solidFill>
                <a:latin typeface="DM Sans Italics"/>
              </a:rPr>
              <a:t>CV- used for solve computer vision problems</a:t>
            </a:r>
          </a:p>
          <a:p>
            <a:pPr algn="l" marL="1079314" indent="-539657" lvl="1">
              <a:lnSpc>
                <a:spcPts val="7298"/>
              </a:lnSpc>
              <a:buFont typeface="Arial"/>
              <a:buChar char="•"/>
            </a:pPr>
            <a:r>
              <a:rPr lang="en-US" sz="4999">
                <a:solidFill>
                  <a:srgbClr val="FFFFFF"/>
                </a:solidFill>
                <a:latin typeface="DM Sans"/>
              </a:rPr>
              <a:t> </a:t>
            </a:r>
            <a:r>
              <a:rPr lang="en-US" sz="4999">
                <a:solidFill>
                  <a:srgbClr val="FFFFFF"/>
                </a:solidFill>
                <a:latin typeface="DM Sans Italics"/>
              </a:rPr>
              <a:t>CV2 module is used to build applications that      involve image and video processing, object detection,recognition, and tracking.</a:t>
            </a:r>
          </a:p>
          <a:p>
            <a:pPr algn="ctr">
              <a:lnSpc>
                <a:spcPts val="7298"/>
              </a:lnSpc>
            </a:pPr>
          </a:p>
        </p:txBody>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958513" y="-5722705"/>
            <a:ext cx="11445409" cy="11445409"/>
          </a:xfrm>
          <a:custGeom>
            <a:avLst/>
            <a:gdLst/>
            <a:ahLst/>
            <a:cxnLst/>
            <a:rect r="r" b="b" t="t" l="l"/>
            <a:pathLst>
              <a:path h="11445409" w="11445409">
                <a:moveTo>
                  <a:pt x="0" y="0"/>
                </a:moveTo>
                <a:lnTo>
                  <a:pt x="11445410" y="0"/>
                </a:lnTo>
                <a:lnTo>
                  <a:pt x="11445410" y="11445410"/>
                </a:lnTo>
                <a:lnTo>
                  <a:pt x="0" y="114454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962818" y="1158269"/>
            <a:ext cx="13751163" cy="8100031"/>
          </a:xfrm>
          <a:prstGeom prst="rect">
            <a:avLst/>
          </a:prstGeom>
        </p:spPr>
        <p:txBody>
          <a:bodyPr anchor="t" rtlCol="false" tIns="0" lIns="0" bIns="0" rIns="0">
            <a:spAutoFit/>
          </a:bodyPr>
          <a:lstStyle/>
          <a:p>
            <a:pPr marL="955286" indent="-477643" lvl="1">
              <a:lnSpc>
                <a:spcPts val="6460"/>
              </a:lnSpc>
              <a:buFont typeface="Arial"/>
              <a:buChar char="•"/>
            </a:pPr>
            <a:r>
              <a:rPr lang="en-US" sz="4424">
                <a:solidFill>
                  <a:srgbClr val="FFFFFF"/>
                </a:solidFill>
                <a:latin typeface="DM Sans"/>
              </a:rPr>
              <a:t>I am using haarcascade_fronta1face_defaut. Xml to get the cordainate of</a:t>
            </a:r>
          </a:p>
          <a:p>
            <a:pPr marL="955286" indent="-477643" lvl="1">
              <a:lnSpc>
                <a:spcPts val="6460"/>
              </a:lnSpc>
              <a:buFont typeface="Arial"/>
              <a:buChar char="•"/>
            </a:pPr>
            <a:r>
              <a:rPr lang="en-US" sz="4424">
                <a:solidFill>
                  <a:srgbClr val="FFFFFF"/>
                </a:solidFill>
                <a:latin typeface="DM Sans"/>
              </a:rPr>
              <a:t>my face so that I can crop it and use it to make a dataset and forfuture prediction.</a:t>
            </a:r>
          </a:p>
          <a:p>
            <a:pPr marL="955286" indent="-477643" lvl="1">
              <a:lnSpc>
                <a:spcPts val="6460"/>
              </a:lnSpc>
              <a:buFont typeface="Arial"/>
              <a:buChar char="•"/>
            </a:pPr>
            <a:r>
              <a:rPr lang="en-US" sz="4424">
                <a:solidFill>
                  <a:srgbClr val="FFFFFF"/>
                </a:solidFill>
                <a:latin typeface="DM Sans"/>
              </a:rPr>
              <a:t>Why we use gray_scale image means RGB image has 3 channel where as grey scale image has only 1 channei. It reduces a lot of complexity if we convert to.</a:t>
            </a:r>
          </a:p>
          <a:p>
            <a:pPr marL="955286" indent="-477643" lvl="1">
              <a:lnSpc>
                <a:spcPts val="6460"/>
              </a:lnSpc>
              <a:buFont typeface="Arial"/>
              <a:buChar char="•"/>
            </a:pPr>
            <a:r>
              <a:rPr lang="en-US" sz="4424">
                <a:solidFill>
                  <a:srgbClr val="FFFFFF"/>
                </a:solidFill>
                <a:latin typeface="DM Sans"/>
              </a:rPr>
              <a:t>We use face classifier and using detect multi scale method,we get the coordinates (x,y)</a:t>
            </a:r>
          </a:p>
        </p:txBody>
      </p:sp>
      <p:sp>
        <p:nvSpPr>
          <p:cNvPr name="Freeform 4" id="4"/>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83814" y="-5200937"/>
            <a:ext cx="11445409" cy="11445409"/>
          </a:xfrm>
          <a:custGeom>
            <a:avLst/>
            <a:gdLst/>
            <a:ahLst/>
            <a:cxnLst/>
            <a:rect r="r" b="b" t="t" l="l"/>
            <a:pathLst>
              <a:path h="11445409" w="11445409">
                <a:moveTo>
                  <a:pt x="0" y="0"/>
                </a:moveTo>
                <a:lnTo>
                  <a:pt x="11445410" y="0"/>
                </a:lnTo>
                <a:lnTo>
                  <a:pt x="11445410"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6001244">
            <a:off x="10117368" y="7411782"/>
            <a:ext cx="14283863" cy="12962606"/>
          </a:xfrm>
          <a:custGeom>
            <a:avLst/>
            <a:gdLst/>
            <a:ahLst/>
            <a:cxnLst/>
            <a:rect r="r" b="b" t="t" l="l"/>
            <a:pathLst>
              <a:path h="12962606" w="14283863">
                <a:moveTo>
                  <a:pt x="0" y="0"/>
                </a:moveTo>
                <a:lnTo>
                  <a:pt x="14283864" y="0"/>
                </a:lnTo>
                <a:lnTo>
                  <a:pt x="14283864"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70765" y="1354104"/>
            <a:ext cx="14546470" cy="5270187"/>
          </a:xfrm>
          <a:prstGeom prst="rect">
            <a:avLst/>
          </a:prstGeom>
        </p:spPr>
        <p:txBody>
          <a:bodyPr anchor="t" rtlCol="false" tIns="0" lIns="0" bIns="0" rIns="0">
            <a:spAutoFit/>
          </a:bodyPr>
          <a:lstStyle/>
          <a:p>
            <a:pPr>
              <a:lnSpc>
                <a:spcPts val="6841"/>
              </a:lnSpc>
            </a:pPr>
            <a:r>
              <a:rPr lang="en-US" sz="5562">
                <a:solidFill>
                  <a:srgbClr val="048AFF"/>
                </a:solidFill>
                <a:latin typeface="DM Sans Bold Italics"/>
              </a:rPr>
              <a:t>Train the classifier and save it:</a:t>
            </a:r>
          </a:p>
          <a:p>
            <a:pPr marL="1022251" indent="-511125" lvl="1">
              <a:lnSpc>
                <a:spcPts val="5823"/>
              </a:lnSpc>
              <a:buFont typeface="Arial"/>
              <a:buChar char="•"/>
            </a:pPr>
            <a:r>
              <a:rPr lang="en-US" sz="4734">
                <a:solidFill>
                  <a:srgbClr val="FFFAEB"/>
                </a:solidFill>
                <a:latin typeface="DM Sans Italics"/>
              </a:rPr>
              <a:t>In this we use classifer.xml because our system doesn’t understand images.It needs to be converted into a Numpy array format.</a:t>
            </a:r>
          </a:p>
          <a:p>
            <a:pPr algn="l" marL="1022251" indent="-511125" lvl="1">
              <a:lnSpc>
                <a:spcPts val="5823"/>
              </a:lnSpc>
              <a:buFont typeface="Arial"/>
              <a:buChar char="•"/>
            </a:pPr>
            <a:r>
              <a:rPr lang="en-US" sz="4734">
                <a:solidFill>
                  <a:srgbClr val="FFFAEB"/>
                </a:solidFill>
                <a:latin typeface="DM Sans Italics"/>
              </a:rPr>
              <a:t>So that it can make certain decisions based on this data. Classifer.xml includes certain information(data) about our faces.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Freeform 3" id="3"/>
          <p:cNvSpPr/>
          <p:nvPr/>
        </p:nvSpPr>
        <p:spPr>
          <a:xfrm flipH="false" flipV="false" rot="0">
            <a:off x="-8344763" y="4270557"/>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5" id="5"/>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5"/>
            <a:stretch>
              <a:fillRect l="0" t="0" r="0" b="0"/>
            </a:stretch>
          </a:blipFill>
        </p:spPr>
      </p:sp>
      <p:sp>
        <p:nvSpPr>
          <p:cNvPr name="Freeform 6" id="6"/>
          <p:cNvSpPr/>
          <p:nvPr/>
        </p:nvSpPr>
        <p:spPr>
          <a:xfrm flipH="false" flipV="false" rot="0">
            <a:off x="2025091" y="1481966"/>
            <a:ext cx="15050197" cy="7776334"/>
          </a:xfrm>
          <a:custGeom>
            <a:avLst/>
            <a:gdLst/>
            <a:ahLst/>
            <a:cxnLst/>
            <a:rect r="r" b="b" t="t" l="l"/>
            <a:pathLst>
              <a:path h="7776334" w="15050197">
                <a:moveTo>
                  <a:pt x="0" y="0"/>
                </a:moveTo>
                <a:lnTo>
                  <a:pt x="15050197" y="0"/>
                </a:lnTo>
                <a:lnTo>
                  <a:pt x="15050197" y="7776334"/>
                </a:lnTo>
                <a:lnTo>
                  <a:pt x="0" y="777633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38888" r="0" b="-38888"/>
            </a:stretch>
          </a:blipFill>
        </p:spPr>
      </p:sp>
      <p:sp>
        <p:nvSpPr>
          <p:cNvPr name="TextBox 3" id="3"/>
          <p:cNvSpPr txBox="true"/>
          <p:nvPr/>
        </p:nvSpPr>
        <p:spPr>
          <a:xfrm rot="0">
            <a:off x="561329" y="1019175"/>
            <a:ext cx="17255369" cy="7267543"/>
          </a:xfrm>
          <a:prstGeom prst="rect">
            <a:avLst/>
          </a:prstGeom>
        </p:spPr>
        <p:txBody>
          <a:bodyPr anchor="t" rtlCol="false" tIns="0" lIns="0" bIns="0" rIns="0">
            <a:spAutoFit/>
          </a:bodyPr>
          <a:lstStyle/>
          <a:p>
            <a:pPr>
              <a:lnSpc>
                <a:spcPts val="6775"/>
              </a:lnSpc>
              <a:spcBef>
                <a:spcPct val="0"/>
              </a:spcBef>
            </a:pPr>
            <a:r>
              <a:rPr lang="en-US" sz="5508">
                <a:solidFill>
                  <a:srgbClr val="048AFF"/>
                </a:solidFill>
                <a:latin typeface="DM Sans Bold Italics"/>
              </a:rPr>
              <a:t>Detect the face and named it if it is already stored in our dataset.</a:t>
            </a:r>
          </a:p>
          <a:p>
            <a:pPr marL="973341" indent="-486670" lvl="1">
              <a:lnSpc>
                <a:spcPts val="5545"/>
              </a:lnSpc>
              <a:buFont typeface="Arial"/>
              <a:buChar char="•"/>
            </a:pPr>
            <a:r>
              <a:rPr lang="en-US" sz="4508">
                <a:solidFill>
                  <a:srgbClr val="FFFFFF"/>
                </a:solidFill>
                <a:latin typeface="DM Sans Italics"/>
              </a:rPr>
              <a:t> Here we use draw _boundary function, which draw a boundary around the face and also display the name at the topof the face.</a:t>
            </a:r>
          </a:p>
          <a:p>
            <a:pPr marL="973341" indent="-486670" lvl="1">
              <a:lnSpc>
                <a:spcPts val="5545"/>
              </a:lnSpc>
              <a:buFont typeface="Arial"/>
              <a:buChar char="•"/>
            </a:pPr>
            <a:r>
              <a:rPr lang="en-US" sz="4508">
                <a:solidFill>
                  <a:srgbClr val="FFFFFF"/>
                </a:solidFill>
                <a:latin typeface="DM Sans Italics"/>
              </a:rPr>
              <a:t> In this module we import image from PIL (python imaging library). Instead of PILLOW module we use PIL.</a:t>
            </a:r>
          </a:p>
          <a:p>
            <a:pPr marL="973341" indent="-486670" lvl="1">
              <a:lnSpc>
                <a:spcPts val="5545"/>
              </a:lnSpc>
              <a:buFont typeface="Arial"/>
              <a:buChar char="•"/>
            </a:pPr>
            <a:r>
              <a:rPr lang="en-US" sz="4508">
                <a:solidFill>
                  <a:srgbClr val="FFFFFF"/>
                </a:solidFill>
                <a:latin typeface="DM Sans Italics"/>
              </a:rPr>
              <a:t>This module is used to adds support for opening,manipulating, andsaving many different image file formats</a:t>
            </a:r>
          </a:p>
        </p:txBody>
      </p:sp>
      <p:sp>
        <p:nvSpPr>
          <p:cNvPr name="Freeform 4" id="4"/>
          <p:cNvSpPr/>
          <p:nvPr/>
        </p:nvSpPr>
        <p:spPr>
          <a:xfrm flipH="false" flipV="false" rot="0">
            <a:off x="16347367" y="8547678"/>
            <a:ext cx="1469330" cy="1421243"/>
          </a:xfrm>
          <a:custGeom>
            <a:avLst/>
            <a:gdLst/>
            <a:ahLst/>
            <a:cxnLst/>
            <a:rect r="r" b="b" t="t" l="l"/>
            <a:pathLst>
              <a:path h="1421243" w="1469330">
                <a:moveTo>
                  <a:pt x="0" y="0"/>
                </a:moveTo>
                <a:lnTo>
                  <a:pt x="1469330" y="0"/>
                </a:lnTo>
                <a:lnTo>
                  <a:pt x="1469330" y="1421244"/>
                </a:lnTo>
                <a:lnTo>
                  <a:pt x="0" y="142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DAFp06pzsM4</dc:identifier>
  <dcterms:modified xsi:type="dcterms:W3CDTF">2011-08-01T06:04:30Z</dcterms:modified>
  <cp:revision>1</cp:revision>
  <dc:title>Blue 3D Elements 5G Technology Presentation</dc:title>
</cp:coreProperties>
</file>